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7" r:id="rId10"/>
    <p:sldId id="265" r:id="rId11"/>
    <p:sldId id="266" r:id="rId12"/>
    <p:sldId id="292" r:id="rId13"/>
    <p:sldId id="293" r:id="rId14"/>
    <p:sldId id="294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63" r:id="rId32"/>
    <p:sldId id="269" r:id="rId33"/>
    <p:sldId id="268" r:id="rId34"/>
    <p:sldId id="270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7" r:id="rId48"/>
    <p:sldId id="325" r:id="rId49"/>
    <p:sldId id="271" r:id="rId50"/>
    <p:sldId id="272" r:id="rId51"/>
    <p:sldId id="273" r:id="rId52"/>
    <p:sldId id="274" r:id="rId53"/>
    <p:sldId id="275" r:id="rId54"/>
    <p:sldId id="291" r:id="rId55"/>
    <p:sldId id="276" r:id="rId56"/>
    <p:sldId id="326" r:id="rId57"/>
    <p:sldId id="277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7" r:id="rId66"/>
    <p:sldId id="288" r:id="rId67"/>
    <p:sldId id="286" r:id="rId68"/>
    <p:sldId id="289" r:id="rId69"/>
    <p:sldId id="29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-Turner0/git-presentation.git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DB60-48B2-5B4A-81A2-F6099B98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85D73-A594-0D49-A703-C854779C9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version control system</a:t>
            </a:r>
          </a:p>
          <a:p>
            <a:endParaRPr lang="en-GB" dirty="0"/>
          </a:p>
          <a:p>
            <a:r>
              <a:rPr lang="en-GB" dirty="0"/>
              <a:t>Mark turner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57C3F6-89EE-F944-A9F2-A08E6F4CB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6391274" y="1600200"/>
            <a:ext cx="4276725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50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7B09C2-8FAD-5841-8305-A05F2E36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020" y="1655236"/>
            <a:ext cx="8675960" cy="520276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575D4E-7E6B-0747-87E7-6FDFA83F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GB" dirty="0"/>
              <a:t>Commits can go back years!</a:t>
            </a:r>
          </a:p>
        </p:txBody>
      </p:sp>
    </p:spTree>
    <p:extLst>
      <p:ext uri="{BB962C8B-B14F-4D97-AF65-F5344CB8AC3E}">
        <p14:creationId xmlns:p14="http://schemas.microsoft.com/office/powerpoint/2010/main" val="328407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9FEC-66BE-0547-A85F-3F564695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the difference between commits: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17327-6CAE-DE45-8290-BD7CDCD3E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74385"/>
            <a:ext cx="9906000" cy="1891918"/>
          </a:xfrm>
        </p:spPr>
      </p:pic>
    </p:spTree>
    <p:extLst>
      <p:ext uri="{BB962C8B-B14F-4D97-AF65-F5344CB8AC3E}">
        <p14:creationId xmlns:p14="http://schemas.microsoft.com/office/powerpoint/2010/main" val="325568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35200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Task: </a:t>
            </a:r>
            <a:br>
              <a:rPr lang="en-GB" dirty="0"/>
            </a:br>
            <a:r>
              <a:rPr lang="en-GB" dirty="0"/>
              <a:t>add git to one of your projects </a:t>
            </a:r>
          </a:p>
        </p:txBody>
      </p:sp>
    </p:spTree>
    <p:extLst>
      <p:ext uri="{BB962C8B-B14F-4D97-AF65-F5344CB8AC3E}">
        <p14:creationId xmlns:p14="http://schemas.microsoft.com/office/powerpoint/2010/main" val="167145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DFD5-E08F-2248-B369-17FA148C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your </a:t>
            </a:r>
            <a:r>
              <a:rPr lang="en-GB" dirty="0" err="1"/>
              <a:t>repl.it</a:t>
            </a:r>
            <a:r>
              <a:rPr lang="en-GB" dirty="0"/>
              <a:t> project…: 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300EFBD-713B-094F-9129-C39434211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070653"/>
            <a:ext cx="9906000" cy="26140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F53E6-3F3B-2445-9F8A-2A3FACA5EAB9}"/>
              </a:ext>
            </a:extLst>
          </p:cNvPr>
          <p:cNvSpPr txBox="1"/>
          <p:nvPr/>
        </p:nvSpPr>
        <p:spPr>
          <a:xfrm>
            <a:off x="1141413" y="3741682"/>
            <a:ext cx="62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C00000"/>
                </a:solidFill>
              </a:rPr>
              <a:t>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AAC2CB-CCEF-4A49-874A-0EBBC87BA06E}"/>
              </a:ext>
            </a:extLst>
          </p:cNvPr>
          <p:cNvCxnSpPr/>
          <p:nvPr/>
        </p:nvCxnSpPr>
        <p:spPr>
          <a:xfrm>
            <a:off x="6568966" y="1671145"/>
            <a:ext cx="1345324" cy="1912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7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should change to a shell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BD1921-8414-EC48-9CEA-BA37BAA5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998957"/>
            <a:ext cx="9905998" cy="25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“git </a:t>
            </a:r>
            <a:r>
              <a:rPr lang="en-GB" dirty="0" err="1"/>
              <a:t>init</a:t>
            </a:r>
            <a:r>
              <a:rPr lang="en-GB" dirty="0"/>
              <a:t>” and hit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1439A-1CBE-DB43-9F53-3572B8E879EC}"/>
              </a:ext>
            </a:extLst>
          </p:cNvPr>
          <p:cNvSpPr txBox="1"/>
          <p:nvPr/>
        </p:nvSpPr>
        <p:spPr>
          <a:xfrm>
            <a:off x="1141413" y="3741682"/>
            <a:ext cx="624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C00000"/>
                </a:solidFill>
              </a:rPr>
              <a:t>X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ED299F-123A-7C4B-AC59-730E82ED3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1" y="3016155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335653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7A80-2FC3-C14C-AB2D-18650E24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 “git status” and hit enter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2CCDC6-3C93-FB42-A7B2-8C6AA27C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32347"/>
            <a:ext cx="9906000" cy="3013075"/>
          </a:xfrm>
        </p:spPr>
      </p:pic>
    </p:spTree>
    <p:extLst>
      <p:ext uri="{BB962C8B-B14F-4D97-AF65-F5344CB8AC3E}">
        <p14:creationId xmlns:p14="http://schemas.microsoft.com/office/powerpoint/2010/main" val="386831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ED7-8FA1-5844-95A4-E37F323C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the files you want to track with: </a:t>
            </a:r>
            <a:br>
              <a:rPr lang="en-GB" dirty="0"/>
            </a:br>
            <a:r>
              <a:rPr lang="en-GB" dirty="0"/>
              <a:t>“git add x” where x is the filename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A546BF-2858-6949-9C2E-4FECFAE7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701" y="1997240"/>
            <a:ext cx="8743421" cy="4608512"/>
          </a:xfrm>
        </p:spPr>
      </p:pic>
    </p:spTree>
    <p:extLst>
      <p:ext uri="{BB962C8B-B14F-4D97-AF65-F5344CB8AC3E}">
        <p14:creationId xmlns:p14="http://schemas.microsoft.com/office/powerpoint/2010/main" val="256200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0FC4-4B9A-CB42-8607-02D3EE6E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“git add .” to add all the files at once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4BE46B-6F5E-134B-BE33-9EF1299A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95" y="2249488"/>
            <a:ext cx="7456235" cy="3541712"/>
          </a:xfrm>
        </p:spPr>
      </p:pic>
    </p:spTree>
    <p:extLst>
      <p:ext uri="{BB962C8B-B14F-4D97-AF65-F5344CB8AC3E}">
        <p14:creationId xmlns:p14="http://schemas.microsoft.com/office/powerpoint/2010/main" val="398166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13BB9C-8B7C-B646-BE98-D440C414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85" y="6174990"/>
            <a:ext cx="3282798" cy="3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0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1051-B656-934F-B6ED-A37144DC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E36E-28EE-344F-8FB5-2C95DDB7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all been there…</a:t>
            </a:r>
          </a:p>
          <a:p>
            <a:r>
              <a:rPr lang="en-GB" dirty="0"/>
              <a:t>Added a new feature to a program which ended up breaking a previous version</a:t>
            </a:r>
          </a:p>
          <a:p>
            <a:r>
              <a:rPr lang="en-GB" dirty="0"/>
              <a:t>A simple example of version control:</a:t>
            </a:r>
          </a:p>
          <a:p>
            <a:endParaRPr lang="en-GB" dirty="0"/>
          </a:p>
          <a:p>
            <a:r>
              <a:rPr lang="en-GB" dirty="0" err="1"/>
              <a:t>Main.py</a:t>
            </a:r>
            <a:r>
              <a:rPr lang="en-GB" dirty="0"/>
              <a:t>, main-2.py, main-3.py, main-4.py, main-5.py</a:t>
            </a:r>
          </a:p>
        </p:txBody>
      </p:sp>
    </p:spTree>
    <p:extLst>
      <p:ext uri="{BB962C8B-B14F-4D97-AF65-F5344CB8AC3E}">
        <p14:creationId xmlns:p14="http://schemas.microsoft.com/office/powerpoint/2010/main" val="34060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908A-E134-CC4A-8056-502CA846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time for our first commit!</a:t>
            </a:r>
            <a:br>
              <a:rPr lang="en-GB" dirty="0"/>
            </a:br>
            <a:r>
              <a:rPr lang="en-GB" dirty="0"/>
              <a:t>Type ”git commit –m “Initial commit”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98BD3B-7DBD-9644-886F-4052ADE56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61709"/>
            <a:ext cx="9906000" cy="2717270"/>
          </a:xfrm>
        </p:spPr>
      </p:pic>
    </p:spTree>
    <p:extLst>
      <p:ext uri="{BB962C8B-B14F-4D97-AF65-F5344CB8AC3E}">
        <p14:creationId xmlns:p14="http://schemas.microsoft.com/office/powerpoint/2010/main" val="105185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221E-CA45-5D4E-A1D0-685D04F2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your email address and username as per the instructions: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484BE3-E333-2740-9264-67C505772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51894"/>
            <a:ext cx="9906000" cy="3136900"/>
          </a:xfrm>
        </p:spPr>
      </p:pic>
    </p:spTree>
    <p:extLst>
      <p:ext uri="{BB962C8B-B14F-4D97-AF65-F5344CB8AC3E}">
        <p14:creationId xmlns:p14="http://schemas.microsoft.com/office/powerpoint/2010/main" val="175087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B70F-B51F-554C-B365-E947C11E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it’s time for our first commit! </a:t>
            </a:r>
            <a:br>
              <a:rPr lang="en-GB" dirty="0"/>
            </a:br>
            <a:r>
              <a:rPr lang="en-GB" dirty="0"/>
              <a:t>(attempt 2)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0ED6DA-5092-B543-98DF-4F335C45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809" y="2249488"/>
            <a:ext cx="8963207" cy="3541712"/>
          </a:xfrm>
        </p:spPr>
      </p:pic>
    </p:spTree>
    <p:extLst>
      <p:ext uri="{BB962C8B-B14F-4D97-AF65-F5344CB8AC3E}">
        <p14:creationId xmlns:p14="http://schemas.microsoft.com/office/powerpoint/2010/main" val="406977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B6EF-23C0-1445-9633-FBB887CE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let’s modify our code again…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E598F-D5F8-B64F-A9D8-0A357CF6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672" y="2249488"/>
            <a:ext cx="8947482" cy="3541712"/>
          </a:xfrm>
        </p:spPr>
      </p:pic>
    </p:spTree>
    <p:extLst>
      <p:ext uri="{BB962C8B-B14F-4D97-AF65-F5344CB8AC3E}">
        <p14:creationId xmlns:p14="http://schemas.microsoft.com/office/powerpoint/2010/main" val="222526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15A6-5AAA-9141-8257-4672FE61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see what git is doing: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7CC475-5342-3F4E-AC7A-E47F7013D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40819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59622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A6D7-961B-644A-A3D1-4870EF48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try and commit…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3F0FD4-5A89-A74C-ADB6-3821B6531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06423"/>
            <a:ext cx="9906000" cy="2627841"/>
          </a:xfrm>
        </p:spPr>
      </p:pic>
    </p:spTree>
    <p:extLst>
      <p:ext uri="{BB962C8B-B14F-4D97-AF65-F5344CB8AC3E}">
        <p14:creationId xmlns:p14="http://schemas.microsoft.com/office/powerpoint/2010/main" val="2265679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13BB9C-8B7C-B646-BE98-D440C414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85" y="6174990"/>
            <a:ext cx="3282798" cy="3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A114-7310-A846-AD0A-1EF86EAA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always need to stage the changes first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D7DD945-E5DE-F046-AF2F-7A6B6BCA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37379"/>
            <a:ext cx="9906000" cy="2565929"/>
          </a:xfrm>
        </p:spPr>
      </p:pic>
    </p:spTree>
    <p:extLst>
      <p:ext uri="{BB962C8B-B14F-4D97-AF65-F5344CB8AC3E}">
        <p14:creationId xmlns:p14="http://schemas.microsoft.com/office/powerpoint/2010/main" val="1179741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BC0F-D917-C843-9992-A81ABB37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characters here are your unique commit hash: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88121F-4576-8847-80C3-8EF9806CB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28706"/>
            <a:ext cx="9906000" cy="2583275"/>
          </a:xfrm>
        </p:spPr>
      </p:pic>
    </p:spTree>
    <p:extLst>
      <p:ext uri="{BB962C8B-B14F-4D97-AF65-F5344CB8AC3E}">
        <p14:creationId xmlns:p14="http://schemas.microsoft.com/office/powerpoint/2010/main" val="193294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34E7-8C20-AF4A-B3A8-06EF4A7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can view commit history and the commit hashes with “git log”: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6AD20C-5335-3C47-9597-169EB6409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23621"/>
            <a:ext cx="9906000" cy="2593445"/>
          </a:xfrm>
        </p:spPr>
      </p:pic>
    </p:spTree>
    <p:extLst>
      <p:ext uri="{BB962C8B-B14F-4D97-AF65-F5344CB8AC3E}">
        <p14:creationId xmlns:p14="http://schemas.microsoft.com/office/powerpoint/2010/main" val="62534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D8B-EA5A-C446-AF11-C1505203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E99CE-D313-0240-90B2-D3DE8D15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Main.py</a:t>
            </a:r>
            <a:r>
              <a:rPr lang="en-GB" dirty="0"/>
              <a:t>, main-2.py, main-3.py, main-4.py, main-5.py</a:t>
            </a:r>
          </a:p>
          <a:p>
            <a:r>
              <a:rPr lang="en-GB" dirty="0"/>
              <a:t>However, this can become confusing, and is inefficient when each iteration may only have minor changes</a:t>
            </a:r>
          </a:p>
          <a:p>
            <a:r>
              <a:rPr lang="en-GB" dirty="0"/>
              <a:t>More files could clog up your computer</a:t>
            </a:r>
          </a:p>
          <a:p>
            <a:r>
              <a:rPr lang="en-GB" dirty="0"/>
              <a:t>If only there was a better way…</a:t>
            </a:r>
          </a:p>
        </p:txBody>
      </p:sp>
    </p:spTree>
    <p:extLst>
      <p:ext uri="{BB962C8B-B14F-4D97-AF65-F5344CB8AC3E}">
        <p14:creationId xmlns:p14="http://schemas.microsoft.com/office/powerpoint/2010/main" val="3900114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F613-6FFA-3747-ABB3-E0DEAC0D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you can undo a commit with </a:t>
            </a:r>
            <a:br>
              <a:rPr lang="en-GB" dirty="0"/>
            </a:br>
            <a:r>
              <a:rPr lang="en-GB" dirty="0"/>
              <a:t>“git revert [hash]”: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6E5790-5639-F14F-AE91-633219639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17246"/>
            <a:ext cx="9906000" cy="3006195"/>
          </a:xfrm>
        </p:spPr>
      </p:pic>
    </p:spTree>
    <p:extLst>
      <p:ext uri="{BB962C8B-B14F-4D97-AF65-F5344CB8AC3E}">
        <p14:creationId xmlns:p14="http://schemas.microsoft.com/office/powerpoint/2010/main" val="236542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03F6-1F6E-6241-94BC-875AE2FB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 remote servers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0741-DAFF-3B40-BB8D-CF4AA28A0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87062"/>
            <a:ext cx="9905999" cy="4950371"/>
          </a:xfrm>
        </p:spPr>
        <p:txBody>
          <a:bodyPr/>
          <a:lstStyle/>
          <a:p>
            <a:pPr marL="0" indent="0" algn="ctr">
              <a:buNone/>
            </a:pPr>
            <a:r>
              <a:rPr lang="en-GB" sz="6900" dirty="0"/>
              <a:t>   GIT      !=   GITHUB</a:t>
            </a:r>
          </a:p>
          <a:p>
            <a:pPr marL="0" indent="0" algn="ctr">
              <a:buNone/>
            </a:pPr>
            <a:endParaRPr lang="en-GB" sz="6900" dirty="0"/>
          </a:p>
          <a:p>
            <a:pPr marL="0" indent="0" algn="ctr">
              <a:buNone/>
            </a:pPr>
            <a:r>
              <a:rPr lang="en-GB" sz="6900" dirty="0"/>
              <a:t>!=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367101-BDD7-2146-90CC-6A29FB3B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2169811" y="3753458"/>
            <a:ext cx="270381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sxc on Github">
            <a:extLst>
              <a:ext uri="{FF2B5EF4-FFF2-40B4-BE49-F238E27FC236}">
                <a16:creationId xmlns:a16="http://schemas.microsoft.com/office/drawing/2014/main" id="{413FE09D-A5C3-4648-B9F5-3D49D5BE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5" y="3753458"/>
            <a:ext cx="248602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6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D5DFD213-46C1-314F-8AE8-5932DB2CDD6A}"/>
              </a:ext>
            </a:extLst>
          </p:cNvPr>
          <p:cNvSpPr/>
          <p:nvPr/>
        </p:nvSpPr>
        <p:spPr>
          <a:xfrm>
            <a:off x="1828799" y="843455"/>
            <a:ext cx="8324194" cy="51710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2sxc on Github">
            <a:extLst>
              <a:ext uri="{FF2B5EF4-FFF2-40B4-BE49-F238E27FC236}">
                <a16:creationId xmlns:a16="http://schemas.microsoft.com/office/drawing/2014/main" id="{466E8D28-425B-B94F-8D50-3CE5113F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736" y="2837548"/>
            <a:ext cx="1182904" cy="118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76D654A-C3D1-0145-B0FD-35A122CE0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3" r="60913"/>
          <a:stretch/>
        </p:blipFill>
        <p:spPr bwMode="auto">
          <a:xfrm>
            <a:off x="5422338" y="2837548"/>
            <a:ext cx="1347324" cy="118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E0B077C-B0EE-DF46-AB4F-81F4B991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" r="85000"/>
          <a:stretch/>
        </p:blipFill>
        <p:spPr bwMode="auto">
          <a:xfrm>
            <a:off x="7547040" y="2109159"/>
            <a:ext cx="1860085" cy="19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98D05-B283-ED4C-B0C8-FA3630F4A171}"/>
              </a:ext>
            </a:extLst>
          </p:cNvPr>
          <p:cNvSpPr txBox="1"/>
          <p:nvPr/>
        </p:nvSpPr>
        <p:spPr>
          <a:xfrm>
            <a:off x="3243505" y="418727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C2C89-A697-5948-9C28-4A4A859C2EC1}"/>
              </a:ext>
            </a:extLst>
          </p:cNvPr>
          <p:cNvSpPr txBox="1"/>
          <p:nvPr/>
        </p:nvSpPr>
        <p:spPr>
          <a:xfrm>
            <a:off x="5720737" y="4191431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GitLab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A572C-7695-B343-8AEE-75B55C7FE59F}"/>
              </a:ext>
            </a:extLst>
          </p:cNvPr>
          <p:cNvSpPr txBox="1"/>
          <p:nvPr/>
        </p:nvSpPr>
        <p:spPr>
          <a:xfrm>
            <a:off x="8023271" y="4187274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BitBucket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32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39AE71-35C7-8248-A506-DF63C524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36" y="2990057"/>
            <a:ext cx="6287351" cy="3541712"/>
          </a:xfr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7A4B91B-B776-2541-BF62-226CA8F12278}"/>
              </a:ext>
            </a:extLst>
          </p:cNvPr>
          <p:cNvSpPr/>
          <p:nvPr/>
        </p:nvSpPr>
        <p:spPr>
          <a:xfrm>
            <a:off x="3510454" y="178676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D0579C47-F415-5441-84D6-C3EEF085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78" y="718864"/>
            <a:ext cx="965200" cy="1231900"/>
          </a:xfrm>
          <a:prstGeom prst="rect">
            <a:avLst/>
          </a:prstGeom>
        </p:spPr>
      </p:pic>
      <p:pic>
        <p:nvPicPr>
          <p:cNvPr id="8" name="Picture 2" descr="2sxc on Github">
            <a:extLst>
              <a:ext uri="{FF2B5EF4-FFF2-40B4-BE49-F238E27FC236}">
                <a16:creationId xmlns:a16="http://schemas.microsoft.com/office/drawing/2014/main" id="{8914FBE9-DC92-F143-87B0-F536AC3A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05" y="454393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33225-F7FB-EF4B-9C9A-579D8794BC2D}"/>
              </a:ext>
            </a:extLst>
          </p:cNvPr>
          <p:cNvCxnSpPr/>
          <p:nvPr/>
        </p:nvCxnSpPr>
        <p:spPr>
          <a:xfrm flipV="1">
            <a:off x="5065986" y="1950764"/>
            <a:ext cx="0" cy="1039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2B489-6325-7342-9D61-96084005FF7E}"/>
              </a:ext>
            </a:extLst>
          </p:cNvPr>
          <p:cNvCxnSpPr>
            <a:cxnSpLocks/>
          </p:cNvCxnSpPr>
          <p:nvPr/>
        </p:nvCxnSpPr>
        <p:spPr>
          <a:xfrm flipH="1">
            <a:off x="7126014" y="1926192"/>
            <a:ext cx="1" cy="1088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5D67A13-8753-F747-91A8-D4DD7A7A1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39" y="2378523"/>
            <a:ext cx="4240484" cy="38814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5F745CB-012A-9046-933A-5F721AE45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292" y="2337645"/>
            <a:ext cx="2349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39AE71-35C7-8248-A506-DF63C524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5007826"/>
            <a:ext cx="3284482" cy="1850174"/>
          </a:xfr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7A4B91B-B776-2541-BF62-226CA8F12278}"/>
              </a:ext>
            </a:extLst>
          </p:cNvPr>
          <p:cNvSpPr/>
          <p:nvPr/>
        </p:nvSpPr>
        <p:spPr>
          <a:xfrm>
            <a:off x="3466033" y="178677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D0579C47-F415-5441-84D6-C3EEF085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57" y="718865"/>
            <a:ext cx="965200" cy="1231900"/>
          </a:xfrm>
          <a:prstGeom prst="rect">
            <a:avLst/>
          </a:prstGeom>
        </p:spPr>
      </p:pic>
      <p:pic>
        <p:nvPicPr>
          <p:cNvPr id="8" name="Picture 2" descr="2sxc on Github">
            <a:extLst>
              <a:ext uri="{FF2B5EF4-FFF2-40B4-BE49-F238E27FC236}">
                <a16:creationId xmlns:a16="http://schemas.microsoft.com/office/drawing/2014/main" id="{8914FBE9-DC92-F143-87B0-F536AC3A3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84" y="454394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333225-F7FB-EF4B-9C9A-579D8794BC2D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1642242" y="1334815"/>
            <a:ext cx="3753315" cy="367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2B489-6325-7342-9D61-96084005FF7E}"/>
              </a:ext>
            </a:extLst>
          </p:cNvPr>
          <p:cNvCxnSpPr>
            <a:cxnSpLocks/>
          </p:cNvCxnSpPr>
          <p:nvPr/>
        </p:nvCxnSpPr>
        <p:spPr>
          <a:xfrm>
            <a:off x="5878157" y="1950765"/>
            <a:ext cx="0" cy="3057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B97111-A5D2-BB44-A86B-DAD89D38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519" y="5007826"/>
            <a:ext cx="3284482" cy="1850173"/>
          </a:xfrm>
          <a:prstGeom prst="rect">
            <a:avLst/>
          </a:prstGeom>
        </p:spPr>
      </p:pic>
      <p:pic>
        <p:nvPicPr>
          <p:cNvPr id="1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0618DF-109C-D84B-A782-7760A3CA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88" y="5007826"/>
            <a:ext cx="3284482" cy="18501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D8378E-1836-174B-9632-AE796D8505A1}"/>
              </a:ext>
            </a:extLst>
          </p:cNvPr>
          <p:cNvCxnSpPr>
            <a:cxnSpLocks/>
          </p:cNvCxnSpPr>
          <p:nvPr/>
        </p:nvCxnSpPr>
        <p:spPr>
          <a:xfrm>
            <a:off x="6096000" y="1950765"/>
            <a:ext cx="3497564" cy="3057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159F48-DF71-C04C-9FF8-111D48736115}"/>
              </a:ext>
            </a:extLst>
          </p:cNvPr>
          <p:cNvCxnSpPr>
            <a:cxnSpLocks/>
          </p:cNvCxnSpPr>
          <p:nvPr/>
        </p:nvCxnSpPr>
        <p:spPr>
          <a:xfrm flipH="1" flipV="1">
            <a:off x="6360757" y="1334815"/>
            <a:ext cx="5527448" cy="367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57EDB7F-EEF3-D545-9B37-9A07DE6A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267" y="3428999"/>
            <a:ext cx="1875660" cy="17168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7419823-E952-5045-9223-8262CBB71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165" y="3401932"/>
            <a:ext cx="1182156" cy="236431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C5B4343-E8D7-7440-9569-31D00ECFF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704" y="3414633"/>
            <a:ext cx="1182156" cy="236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8BA5D2-BA9D-A942-ACE2-DF9F2E0E2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377" y="3428999"/>
            <a:ext cx="1875660" cy="1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235200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Task: </a:t>
            </a:r>
            <a:br>
              <a:rPr lang="en-GB" dirty="0"/>
            </a:br>
            <a:r>
              <a:rPr lang="en-GB" dirty="0"/>
              <a:t>create a </a:t>
            </a:r>
            <a:r>
              <a:rPr lang="en-GB" dirty="0" err="1"/>
              <a:t>github</a:t>
            </a:r>
            <a:r>
              <a:rPr lang="en-GB" dirty="0"/>
              <a:t> account and push your commit to </a:t>
            </a:r>
            <a:r>
              <a:rPr lang="en-GB" dirty="0" err="1"/>
              <a:t>github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9088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23F7-D867-BC4F-91F0-EA05E0BC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Go to </a:t>
            </a:r>
            <a:r>
              <a:rPr lang="en-GB" dirty="0">
                <a:hlinkClick r:id="rId2"/>
              </a:rPr>
              <a:t>https://github.com</a:t>
            </a:r>
            <a:r>
              <a:rPr lang="en-GB" dirty="0"/>
              <a:t> 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27704D4-78C3-994B-94D8-020FAF290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12" y="1143000"/>
            <a:ext cx="9144000" cy="57150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AC0FC-7AC6-444C-B541-016CB6951A0E}"/>
              </a:ext>
            </a:extLst>
          </p:cNvPr>
          <p:cNvCxnSpPr>
            <a:cxnSpLocks/>
          </p:cNvCxnSpPr>
          <p:nvPr/>
        </p:nvCxnSpPr>
        <p:spPr>
          <a:xfrm>
            <a:off x="7126014" y="739285"/>
            <a:ext cx="2522483" cy="1128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71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68E-B8F6-1646-AADB-7B72C36C9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create your account!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8980ABC-D545-B844-9B41-C466AC8D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228117"/>
            <a:ext cx="9905998" cy="5620279"/>
          </a:xfrm>
        </p:spPr>
      </p:pic>
    </p:spTree>
    <p:extLst>
      <p:ext uri="{BB962C8B-B14F-4D97-AF65-F5344CB8AC3E}">
        <p14:creationId xmlns:p14="http://schemas.microsoft.com/office/powerpoint/2010/main" val="208376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5F86-FF4A-774E-901C-290AE020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Hit + in the top right corner to  create a new repository (place to put your git)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3AE17-D095-F141-8CE5-52AAB4CAC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580077"/>
            <a:ext cx="9906000" cy="880533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7BCA90-AF16-1B4D-BAAC-B02FC02329B2}"/>
              </a:ext>
            </a:extLst>
          </p:cNvPr>
          <p:cNvCxnSpPr>
            <a:cxnSpLocks/>
          </p:cNvCxnSpPr>
          <p:nvPr/>
        </p:nvCxnSpPr>
        <p:spPr>
          <a:xfrm>
            <a:off x="8387255" y="2097088"/>
            <a:ext cx="1912883" cy="1896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7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268F-3BC7-F443-8FE0-C28BF905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GB" dirty="0"/>
              <a:t>Fill out the details and hit “create repository”: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9D193E-B083-D04C-A755-AA3E1EE65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2" y="1244601"/>
            <a:ext cx="9905998" cy="5613399"/>
          </a:xfrm>
        </p:spPr>
      </p:pic>
    </p:spTree>
    <p:extLst>
      <p:ext uri="{BB962C8B-B14F-4D97-AF65-F5344CB8AC3E}">
        <p14:creationId xmlns:p14="http://schemas.microsoft.com/office/powerpoint/2010/main" val="122813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E73F-D670-784A-9B21-99EC0D15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AEBF-8548-3249-A040-4C6929ED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2844"/>
          </a:xfrm>
        </p:spPr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Subversion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Zip file backups</a:t>
            </a:r>
          </a:p>
          <a:p>
            <a:r>
              <a:rPr lang="en-GB" dirty="0"/>
              <a:t>Raw network sharing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DF7FFD3-B3A8-E04F-8F67-946D3100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61" y="2019300"/>
            <a:ext cx="407670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59D8E-2B09-C745-9A33-B5EB1550A266}"/>
              </a:ext>
            </a:extLst>
          </p:cNvPr>
          <p:cNvSpPr txBox="1"/>
          <p:nvPr/>
        </p:nvSpPr>
        <p:spPr>
          <a:xfrm>
            <a:off x="8586788" y="5943600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Stack Overflow Annual Developer Survey 2015, 2017, 2018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BB94DD-7779-D449-A1EC-28F41E276DB6}"/>
              </a:ext>
            </a:extLst>
          </p:cNvPr>
          <p:cNvCxnSpPr/>
          <p:nvPr/>
        </p:nvCxnSpPr>
        <p:spPr>
          <a:xfrm>
            <a:off x="4157663" y="2700338"/>
            <a:ext cx="38004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580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E051-5AE1-6E49-BD6C-08B6FCF3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need to tell our command line where this new repository is: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720EA1-19A0-864A-8C64-700A102BB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655" y="2097088"/>
            <a:ext cx="8345214" cy="47289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4C81D-9E6D-0D4C-B765-B5190A999BBA}"/>
              </a:ext>
            </a:extLst>
          </p:cNvPr>
          <p:cNvSpPr/>
          <p:nvPr/>
        </p:nvSpPr>
        <p:spPr>
          <a:xfrm>
            <a:off x="2343806" y="5507421"/>
            <a:ext cx="7020911" cy="92491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4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43F5-205F-6C4C-9686-6F55DE0C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”Git remote add” connects our git to the remote server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D6DD7A1-211D-B948-8196-2E28FC8F7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215481"/>
            <a:ext cx="9906000" cy="1609725"/>
          </a:xfrm>
        </p:spPr>
      </p:pic>
    </p:spTree>
    <p:extLst>
      <p:ext uri="{BB962C8B-B14F-4D97-AF65-F5344CB8AC3E}">
        <p14:creationId xmlns:p14="http://schemas.microsoft.com/office/powerpoint/2010/main" val="3930194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196A-00EB-714F-876A-87D35E3C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”git branch –m main” you don’t need to worry about for now (renames ”master” to match what </a:t>
            </a:r>
            <a:r>
              <a:rPr lang="en-GB" dirty="0" err="1"/>
              <a:t>github</a:t>
            </a:r>
            <a:r>
              <a:rPr lang="en-GB" dirty="0"/>
              <a:t> expects)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5A9399-DF7E-5D49-8FE9-087524F1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98626"/>
            <a:ext cx="9906000" cy="2643435"/>
          </a:xfrm>
        </p:spPr>
      </p:pic>
    </p:spTree>
    <p:extLst>
      <p:ext uri="{BB962C8B-B14F-4D97-AF65-F5344CB8AC3E}">
        <p14:creationId xmlns:p14="http://schemas.microsoft.com/office/powerpoint/2010/main" val="392785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7642-C2FC-F74F-94DD-1FF4970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”git push –u origin main” pushes our git to </a:t>
            </a:r>
            <a:r>
              <a:rPr lang="en-GB" dirty="0" err="1"/>
              <a:t>github</a:t>
            </a:r>
            <a:r>
              <a:rPr lang="en-GB" dirty="0"/>
              <a:t> (it will ask you to log in)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73C7-0107-164E-A3FD-EAB09F6DD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40819"/>
            <a:ext cx="9906000" cy="2559050"/>
          </a:xfrm>
        </p:spPr>
      </p:pic>
    </p:spTree>
    <p:extLst>
      <p:ext uri="{BB962C8B-B14F-4D97-AF65-F5344CB8AC3E}">
        <p14:creationId xmlns:p14="http://schemas.microsoft.com/office/powerpoint/2010/main" val="718387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3120-C23E-3E42-BC32-06AE9D8E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 now to put this on another machine, all we need to do is type </a:t>
            </a:r>
            <a:br>
              <a:rPr lang="en-GB" dirty="0"/>
            </a:br>
            <a:r>
              <a:rPr lang="en-GB" dirty="0"/>
              <a:t>“git clone https://</a:t>
            </a:r>
            <a:r>
              <a:rPr lang="en-GB" dirty="0" err="1"/>
              <a:t>github.com</a:t>
            </a:r>
            <a:r>
              <a:rPr lang="en-GB" dirty="0"/>
              <a:t>...”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647535-D619-9544-BCAE-B283ED5B9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55" y="2249488"/>
            <a:ext cx="9826715" cy="3541712"/>
          </a:xfrm>
        </p:spPr>
      </p:pic>
    </p:spTree>
    <p:extLst>
      <p:ext uri="{BB962C8B-B14F-4D97-AF65-F5344CB8AC3E}">
        <p14:creationId xmlns:p14="http://schemas.microsoft.com/office/powerpoint/2010/main" val="128237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3120-C23E-3E42-BC32-06AE9D8E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 now to put this on another machine, all we need to do is type </a:t>
            </a:r>
            <a:br>
              <a:rPr lang="en-GB" dirty="0"/>
            </a:br>
            <a:r>
              <a:rPr lang="en-GB" dirty="0"/>
              <a:t>“git clone </a:t>
            </a:r>
            <a:r>
              <a:rPr lang="en-GB" dirty="0">
                <a:hlinkClick r:id="rId2"/>
              </a:rPr>
              <a:t>https://github.com</a:t>
            </a:r>
            <a:r>
              <a:rPr lang="en-GB" dirty="0"/>
              <a:t>...” into the shell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EB1F7A-BDC3-1443-A61E-7CEF1EB8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429000"/>
            <a:ext cx="9906000" cy="1155700"/>
          </a:xfrm>
        </p:spPr>
      </p:pic>
    </p:spTree>
    <p:extLst>
      <p:ext uri="{BB962C8B-B14F-4D97-AF65-F5344CB8AC3E}">
        <p14:creationId xmlns:p14="http://schemas.microsoft.com/office/powerpoint/2010/main" val="6142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E1BA9-1F45-474E-A342-08870E0C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408658"/>
            <a:ext cx="5487152" cy="4760913"/>
          </a:xfrm>
        </p:spPr>
        <p:txBody>
          <a:bodyPr/>
          <a:lstStyle/>
          <a:p>
            <a:r>
              <a:rPr lang="en-GB" dirty="0"/>
              <a:t>And git will even copy over all the old commits!</a:t>
            </a:r>
          </a:p>
          <a:p>
            <a:endParaRPr lang="en-GB" dirty="0"/>
          </a:p>
          <a:p>
            <a:r>
              <a:rPr lang="en-GB" dirty="0"/>
              <a:t>To check for new commits that have been pushed to the remote repository, type “git pull”</a:t>
            </a:r>
          </a:p>
        </p:txBody>
      </p:sp>
      <p:pic>
        <p:nvPicPr>
          <p:cNvPr id="6" name="Picture 5" descr="Text, timeline&#10;&#10;Description automatically generated">
            <a:extLst>
              <a:ext uri="{FF2B5EF4-FFF2-40B4-BE49-F238E27FC236}">
                <a16:creationId xmlns:a16="http://schemas.microsoft.com/office/drawing/2014/main" id="{7BED7F8F-6071-1B45-884B-8D4F3AA1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152" y="0"/>
            <a:ext cx="55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45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63C5-00AA-8E4E-BC6B-FD3D59A02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34" y="2235200"/>
            <a:ext cx="11918731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Final Task: </a:t>
            </a:r>
            <a:br>
              <a:rPr lang="en-GB" dirty="0"/>
            </a:br>
            <a:r>
              <a:rPr lang="en-GB" dirty="0"/>
              <a:t>download this presentation with</a:t>
            </a:r>
            <a:br>
              <a:rPr lang="en-GB" dirty="0"/>
            </a:br>
            <a:r>
              <a:rPr lang="en-GB" dirty="0"/>
              <a:t>“git clone </a:t>
            </a:r>
            <a:r>
              <a:rPr lang="en-GB" dirty="0">
                <a:hlinkClick r:id="rId2"/>
              </a:rPr>
              <a:t>https://github.com/Mark-Turner0/git-presentation.git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994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F642-81B3-EC43-938A-1F7B127E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774004"/>
            <a:ext cx="8791575" cy="2387600"/>
          </a:xfrm>
        </p:spPr>
        <p:txBody>
          <a:bodyPr/>
          <a:lstStyle/>
          <a:p>
            <a:pPr algn="ctr"/>
            <a:r>
              <a:rPr lang="en-GB" dirty="0"/>
              <a:t>But there’s so much more you can do with git!</a:t>
            </a:r>
          </a:p>
        </p:txBody>
      </p:sp>
    </p:spTree>
    <p:extLst>
      <p:ext uri="{BB962C8B-B14F-4D97-AF65-F5344CB8AC3E}">
        <p14:creationId xmlns:p14="http://schemas.microsoft.com/office/powerpoint/2010/main" val="2551453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7F3F-7658-C54D-AECC-32CCCA81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1BAB-A0EB-E941-85BA-1FB050AF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Of course, when multiple people work on the same file, you can have conflicts: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FA00B4-B274-5444-B250-A3C55191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51" y="3613150"/>
            <a:ext cx="4114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3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7192-D817-7341-9D77-BB4AD106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git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D3CB-08D2-D745-A005-AD2939DE3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03250" cy="3541714"/>
          </a:xfrm>
        </p:spPr>
        <p:txBody>
          <a:bodyPr>
            <a:normAutofit/>
          </a:bodyPr>
          <a:lstStyle/>
          <a:p>
            <a:r>
              <a:rPr lang="en-GB" dirty="0"/>
              <a:t>Invented by Linus Torvalds in 2005</a:t>
            </a:r>
          </a:p>
          <a:p>
            <a:endParaRPr lang="en-GB" dirty="0"/>
          </a:p>
          <a:p>
            <a:r>
              <a:rPr lang="en-GB" dirty="0"/>
              <a:t>Solving an issue where it was hard to keep track of changes on the Linux Kernel (millions of lines of code)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4642BE-434A-D349-A37B-411A4B92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1" y="1485900"/>
            <a:ext cx="2794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ux the penguin">
            <a:extLst>
              <a:ext uri="{FF2B5EF4-FFF2-40B4-BE49-F238E27FC236}">
                <a16:creationId xmlns:a16="http://schemas.microsoft.com/office/drawing/2014/main" id="{B10E6486-A2C5-0142-99A0-E7C8D5BA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45" y="372080"/>
            <a:ext cx="2249768" cy="2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518F95-CFC8-AB48-BCF0-A85F66A6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6" t="-1208" r="55885" b="-2001"/>
          <a:stretch/>
        </p:blipFill>
        <p:spPr bwMode="auto">
          <a:xfrm>
            <a:off x="9320020" y="4371976"/>
            <a:ext cx="2703814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D4780-2C78-864C-9B21-8D5748EFF1DD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 flipV="1">
            <a:off x="8145461" y="1706374"/>
            <a:ext cx="1477684" cy="17226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ED6DD4-AC30-CD4F-A9BF-3F3DE6D7741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0671927" y="2869324"/>
            <a:ext cx="0" cy="15026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273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88EF-D097-DF4B-9D57-1CB55D7E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630362" cy="1478570"/>
          </a:xfrm>
        </p:spPr>
        <p:txBody>
          <a:bodyPr/>
          <a:lstStyle/>
          <a:p>
            <a:r>
              <a:rPr lang="en-GB" dirty="0"/>
              <a:t>Alice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5DF2CE-938E-444B-9125-A597877E1DB9}"/>
              </a:ext>
            </a:extLst>
          </p:cNvPr>
          <p:cNvSpPr txBox="1">
            <a:spLocks/>
          </p:cNvSpPr>
          <p:nvPr/>
        </p:nvSpPr>
        <p:spPr>
          <a:xfrm>
            <a:off x="9109076" y="618518"/>
            <a:ext cx="163036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BOB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20B0A75-2E6C-B24B-8519-0263BC5414A3}"/>
              </a:ext>
            </a:extLst>
          </p:cNvPr>
          <p:cNvSpPr/>
          <p:nvPr/>
        </p:nvSpPr>
        <p:spPr>
          <a:xfrm>
            <a:off x="3496167" y="4545724"/>
            <a:ext cx="4824248" cy="231227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Icon&#10;&#10;Description automatically generated with low confidence">
            <a:extLst>
              <a:ext uri="{FF2B5EF4-FFF2-40B4-BE49-F238E27FC236}">
                <a16:creationId xmlns:a16="http://schemas.microsoft.com/office/drawing/2014/main" id="{5D12FF55-8AFC-6F4E-89CF-A8AC75B7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91" y="5085912"/>
            <a:ext cx="965200" cy="1231900"/>
          </a:xfrm>
          <a:prstGeom prst="rect">
            <a:avLst/>
          </a:prstGeom>
        </p:spPr>
      </p:pic>
      <p:pic>
        <p:nvPicPr>
          <p:cNvPr id="11" name="Picture 2" descr="2sxc on Github">
            <a:extLst>
              <a:ext uri="{FF2B5EF4-FFF2-40B4-BE49-F238E27FC236}">
                <a16:creationId xmlns:a16="http://schemas.microsoft.com/office/drawing/2014/main" id="{75C3A752-524D-854C-996B-8C6541F95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8" y="4821441"/>
            <a:ext cx="528941" cy="5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D4F2335D-DD3F-6D4B-816F-7A466AE99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359" y="2372805"/>
            <a:ext cx="4330700" cy="1752600"/>
          </a:xfr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3D2E97-FD97-044D-B755-3B8D32759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943" y="2517407"/>
            <a:ext cx="4229100" cy="14732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7E5B35-597F-BD4E-BFFF-5615988A8DF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71775" y="4125405"/>
            <a:ext cx="2653916" cy="1576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6EE0C-6195-6641-A33F-7B052DC35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337" y="4426388"/>
            <a:ext cx="1875660" cy="17168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762102-D35A-A446-B9AC-106126DB9599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6390891" y="3990607"/>
            <a:ext cx="3175602" cy="1711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201CC14-BDD2-D54B-8FFA-459D7C356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3459" y="4427508"/>
            <a:ext cx="1182156" cy="2364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E669C3-D3C0-E748-A435-228B0123172C}"/>
              </a:ext>
            </a:extLst>
          </p:cNvPr>
          <p:cNvSpPr txBox="1"/>
          <p:nvPr/>
        </p:nvSpPr>
        <p:spPr>
          <a:xfrm>
            <a:off x="9363350" y="4426388"/>
            <a:ext cx="796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6246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D86B-8C54-5C49-9F25-209509E0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68B2E47-0F4A-D046-9C28-7B4754209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-34793"/>
            <a:ext cx="9906000" cy="161422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AD57081-B365-4847-9F3F-84C07073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855049"/>
            <a:ext cx="10807700" cy="17907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A57D46A-44D0-DC47-B73E-34045EC9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812" y="3797300"/>
            <a:ext cx="8585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0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90AE9E-5C55-C041-833D-BB357C47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This is not good!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59F6B71-A8CB-B64F-91C0-62322BE74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61460"/>
            <a:ext cx="9906000" cy="2917767"/>
          </a:xfrm>
        </p:spPr>
      </p:pic>
    </p:spTree>
    <p:extLst>
      <p:ext uri="{BB962C8B-B14F-4D97-AF65-F5344CB8AC3E}">
        <p14:creationId xmlns:p14="http://schemas.microsoft.com/office/powerpoint/2010/main" val="711798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01A3-2635-CD4C-AA3E-824F08B1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AD6587-C007-094D-86EE-37AB2931C70A}"/>
              </a:ext>
            </a:extLst>
          </p:cNvPr>
          <p:cNvSpPr txBox="1">
            <a:spLocks/>
          </p:cNvSpPr>
          <p:nvPr/>
        </p:nvSpPr>
        <p:spPr>
          <a:xfrm>
            <a:off x="1141412" y="2017986"/>
            <a:ext cx="9905999" cy="377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Branches are a good way to separate what you’re working on out from what everyone else is working on</a:t>
            </a:r>
          </a:p>
          <a:p>
            <a:r>
              <a:rPr lang="en-GB" dirty="0"/>
              <a:t>The master / main branch contains the final code, and other branches can be for development or testing</a:t>
            </a:r>
          </a:p>
        </p:txBody>
      </p:sp>
      <p:pic>
        <p:nvPicPr>
          <p:cNvPr id="10" name="Content Placeholder 9" descr="Text, application&#10;&#10;Description automatically generated">
            <a:extLst>
              <a:ext uri="{FF2B5EF4-FFF2-40B4-BE49-F238E27FC236}">
                <a16:creationId xmlns:a16="http://schemas.microsoft.com/office/drawing/2014/main" id="{BD01820B-7144-D54B-B178-0E4FDF0C9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62" y="4020344"/>
            <a:ext cx="5156200" cy="1371600"/>
          </a:xfrm>
        </p:spPr>
      </p:pic>
      <p:pic>
        <p:nvPicPr>
          <p:cNvPr id="12" name="Picture 11" descr="Text, application&#10;&#10;Description automatically generated">
            <a:extLst>
              <a:ext uri="{FF2B5EF4-FFF2-40B4-BE49-F238E27FC236}">
                <a16:creationId xmlns:a16="http://schemas.microsoft.com/office/drawing/2014/main" id="{A580292A-80D3-FC4E-8EFE-CC0CE314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61" y="4020344"/>
            <a:ext cx="43575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8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7ECC-9F87-C641-9FBE-F7C5ED6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4E9C-9781-5A4D-9810-EC08839D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9A5A6D-E966-584F-8701-8EFFA9851154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1141412" y="4020344"/>
            <a:ext cx="990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8DD201-DD04-5142-8441-3357E26B0D09}"/>
              </a:ext>
            </a:extLst>
          </p:cNvPr>
          <p:cNvCxnSpPr/>
          <p:nvPr/>
        </p:nvCxnSpPr>
        <p:spPr>
          <a:xfrm flipV="1">
            <a:off x="3037489" y="3048000"/>
            <a:ext cx="1156138" cy="97234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5410F-0F8B-BA42-9735-609EBB839A8D}"/>
              </a:ext>
            </a:extLst>
          </p:cNvPr>
          <p:cNvCxnSpPr>
            <a:cxnSpLocks/>
          </p:cNvCxnSpPr>
          <p:nvPr/>
        </p:nvCxnSpPr>
        <p:spPr>
          <a:xfrm>
            <a:off x="4193627" y="3058510"/>
            <a:ext cx="27747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C45194-898F-D148-9243-4A7242F4E5DD}"/>
              </a:ext>
            </a:extLst>
          </p:cNvPr>
          <p:cNvCxnSpPr>
            <a:cxnSpLocks/>
          </p:cNvCxnSpPr>
          <p:nvPr/>
        </p:nvCxnSpPr>
        <p:spPr>
          <a:xfrm>
            <a:off x="4067502" y="4924096"/>
            <a:ext cx="47086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7B908-FF4B-1848-A7F5-39BA4A8EEEC3}"/>
              </a:ext>
            </a:extLst>
          </p:cNvPr>
          <p:cNvCxnSpPr>
            <a:cxnSpLocks/>
          </p:cNvCxnSpPr>
          <p:nvPr/>
        </p:nvCxnSpPr>
        <p:spPr>
          <a:xfrm>
            <a:off x="3037489" y="4056992"/>
            <a:ext cx="1030013" cy="86710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3B57AE-B73C-7B4B-B0C5-29B721B7C8D8}"/>
              </a:ext>
            </a:extLst>
          </p:cNvPr>
          <p:cNvCxnSpPr/>
          <p:nvPr/>
        </p:nvCxnSpPr>
        <p:spPr>
          <a:xfrm>
            <a:off x="6968359" y="3048000"/>
            <a:ext cx="1124607" cy="97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7DDE10-C94A-664A-8FC9-27A983268283}"/>
              </a:ext>
            </a:extLst>
          </p:cNvPr>
          <p:cNvCxnSpPr>
            <a:cxnSpLocks/>
          </p:cNvCxnSpPr>
          <p:nvPr/>
        </p:nvCxnSpPr>
        <p:spPr>
          <a:xfrm flipV="1">
            <a:off x="8776137" y="4038669"/>
            <a:ext cx="1387366" cy="885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CF96D2-C9C4-3E46-AE0C-4CF1D0A6D3C7}"/>
              </a:ext>
            </a:extLst>
          </p:cNvPr>
          <p:cNvSpPr txBox="1"/>
          <p:nvPr/>
        </p:nvSpPr>
        <p:spPr>
          <a:xfrm>
            <a:off x="4055405" y="2670855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6B3F0-A900-8D4B-8585-EEAA4E6C71E5}"/>
              </a:ext>
            </a:extLst>
          </p:cNvPr>
          <p:cNvSpPr txBox="1"/>
          <p:nvPr/>
        </p:nvSpPr>
        <p:spPr>
          <a:xfrm>
            <a:off x="4067502" y="4934468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0C1BA-255F-824C-A7E1-408477BDFD6F}"/>
              </a:ext>
            </a:extLst>
          </p:cNvPr>
          <p:cNvSpPr txBox="1"/>
          <p:nvPr/>
        </p:nvSpPr>
        <p:spPr>
          <a:xfrm>
            <a:off x="7531182" y="3173662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10CE6-01FF-5B46-86E5-3AAD6A6E9339}"/>
              </a:ext>
            </a:extLst>
          </p:cNvPr>
          <p:cNvSpPr txBox="1"/>
          <p:nvPr/>
        </p:nvSpPr>
        <p:spPr>
          <a:xfrm>
            <a:off x="9032598" y="4641084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4D76C2-2634-C340-A8BD-B239AB89D9F4}"/>
              </a:ext>
            </a:extLst>
          </p:cNvPr>
          <p:cNvSpPr txBox="1"/>
          <p:nvPr/>
        </p:nvSpPr>
        <p:spPr>
          <a:xfrm>
            <a:off x="1147215" y="3632551"/>
            <a:ext cx="203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Master / Main</a:t>
            </a:r>
          </a:p>
        </p:txBody>
      </p:sp>
    </p:spTree>
    <p:extLst>
      <p:ext uri="{BB962C8B-B14F-4D97-AF65-F5344CB8AC3E}">
        <p14:creationId xmlns:p14="http://schemas.microsoft.com/office/powerpoint/2010/main" val="2425473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056C-9068-2B47-B319-B61EDDF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requests (PR</a:t>
            </a:r>
            <a:r>
              <a:rPr lang="en-GB" baseline="-25000" dirty="0"/>
              <a:t>s</a:t>
            </a:r>
            <a:r>
              <a:rPr lang="en-GB" dirty="0"/>
              <a:t>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0CFDDF-0CBF-C342-B437-9EB41852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”Pull Request” (PR), also known as “Merge request” is a request to “pull” / “merge” the code of one branch or fork into another branch. </a:t>
            </a:r>
          </a:p>
          <a:p>
            <a:endParaRPr lang="en-GB" dirty="0"/>
          </a:p>
          <a:p>
            <a:r>
              <a:rPr lang="en-GB" dirty="0"/>
              <a:t>As you will see, this is a good way of keeping track of changes, and also ensuring that no conflicts make it into the master / main branch</a:t>
            </a:r>
          </a:p>
          <a:p>
            <a:endParaRPr lang="en-GB" dirty="0"/>
          </a:p>
          <a:p>
            <a:r>
              <a:rPr lang="en-GB" dirty="0"/>
              <a:t>The owner of the repository can choose to merge the pull request, comment on it, or close it</a:t>
            </a:r>
          </a:p>
        </p:txBody>
      </p:sp>
    </p:spTree>
    <p:extLst>
      <p:ext uri="{BB962C8B-B14F-4D97-AF65-F5344CB8AC3E}">
        <p14:creationId xmlns:p14="http://schemas.microsoft.com/office/powerpoint/2010/main" val="2026047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9056C-9068-2B47-B319-B61EDDF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Pull requests (PR</a:t>
            </a:r>
            <a:r>
              <a:rPr lang="en-GB" baseline="-25000" dirty="0"/>
              <a:t>s</a:t>
            </a:r>
            <a:r>
              <a:rPr lang="en-GB" dirty="0"/>
              <a:t>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3333CF6-4684-5A45-B8B7-CDDAACB59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98302"/>
            <a:ext cx="9906000" cy="284408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CD5799-0774-564A-9D17-9FFE5B307AF9}"/>
              </a:ext>
            </a:extLst>
          </p:cNvPr>
          <p:cNvCxnSpPr>
            <a:cxnSpLocks/>
          </p:cNvCxnSpPr>
          <p:nvPr/>
        </p:nvCxnSpPr>
        <p:spPr>
          <a:xfrm>
            <a:off x="2875401" y="5233331"/>
            <a:ext cx="80868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51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97C268D8-D2CD-3645-A780-7C6CCF57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986" y="1069555"/>
            <a:ext cx="7726027" cy="5683341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002878-4363-5B4B-B7B4-60D608D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/>
          <a:lstStyle/>
          <a:p>
            <a:r>
              <a:rPr lang="en-GB" dirty="0"/>
              <a:t>Writing a pull request:</a:t>
            </a:r>
          </a:p>
        </p:txBody>
      </p:sp>
    </p:spTree>
    <p:extLst>
      <p:ext uri="{BB962C8B-B14F-4D97-AF65-F5344CB8AC3E}">
        <p14:creationId xmlns:p14="http://schemas.microsoft.com/office/powerpoint/2010/main" val="96110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82A9E1-A6B4-D449-8EAB-27F25943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64" y="1650124"/>
            <a:ext cx="6552871" cy="52078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BEED28-FB07-7943-9FC0-07EA30578DD3}"/>
              </a:ext>
            </a:extLst>
          </p:cNvPr>
          <p:cNvCxnSpPr>
            <a:cxnSpLocks/>
          </p:cNvCxnSpPr>
          <p:nvPr/>
        </p:nvCxnSpPr>
        <p:spPr>
          <a:xfrm>
            <a:off x="4273277" y="5170268"/>
            <a:ext cx="83475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D9105A5-4AD5-BC4A-84F6-700C45A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478570"/>
          </a:xfrm>
        </p:spPr>
        <p:txBody>
          <a:bodyPr/>
          <a:lstStyle/>
          <a:p>
            <a:r>
              <a:rPr lang="en-GB" dirty="0"/>
              <a:t>Now I have received it:</a:t>
            </a:r>
          </a:p>
        </p:txBody>
      </p:sp>
    </p:spTree>
    <p:extLst>
      <p:ext uri="{BB962C8B-B14F-4D97-AF65-F5344CB8AC3E}">
        <p14:creationId xmlns:p14="http://schemas.microsoft.com/office/powerpoint/2010/main" val="3067213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FEB9-F321-8F46-8E92-F9798304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I can review the changes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2C1E64-292E-D848-A856-E34F3651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030" y="1813034"/>
            <a:ext cx="9596764" cy="5044966"/>
          </a:xfrm>
        </p:spPr>
      </p:pic>
    </p:spTree>
    <p:extLst>
      <p:ext uri="{BB962C8B-B14F-4D97-AF65-F5344CB8AC3E}">
        <p14:creationId xmlns:p14="http://schemas.microsoft.com/office/powerpoint/2010/main" val="58137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8258-F7B2-8C4E-AB52-0139F282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advantages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C1EF-7591-1B4B-9D43-1D59E459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 can go back in time!</a:t>
            </a:r>
          </a:p>
          <a:p>
            <a:endParaRPr lang="en-GB" dirty="0"/>
          </a:p>
          <a:p>
            <a:r>
              <a:rPr lang="en-GB" dirty="0"/>
              <a:t>But with the advantage of optimised storage space</a:t>
            </a:r>
          </a:p>
          <a:p>
            <a:endParaRPr lang="en-GB" dirty="0"/>
          </a:p>
          <a:p>
            <a:r>
              <a:rPr lang="en-GB" dirty="0"/>
              <a:t>You can even make branches for when you are testing features, with a master / main branch when you know something works, and then a testing branch for new features</a:t>
            </a:r>
          </a:p>
        </p:txBody>
      </p:sp>
    </p:spTree>
    <p:extLst>
      <p:ext uri="{BB962C8B-B14F-4D97-AF65-F5344CB8AC3E}">
        <p14:creationId xmlns:p14="http://schemas.microsoft.com/office/powerpoint/2010/main" val="3116148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3CD0EF-3DE6-DD48-9981-82674F3B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252" y="1897117"/>
            <a:ext cx="9277495" cy="496088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B0ABB5-5582-1342-882E-EC155C39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Comment on the changes:</a:t>
            </a:r>
          </a:p>
        </p:txBody>
      </p:sp>
    </p:spTree>
    <p:extLst>
      <p:ext uri="{BB962C8B-B14F-4D97-AF65-F5344CB8AC3E}">
        <p14:creationId xmlns:p14="http://schemas.microsoft.com/office/powerpoint/2010/main" val="2625590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1216-D24B-E647-A0E2-E3962745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approve the pull request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D75F49-1DB9-7244-B044-17BC1B8FA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091" y="1357803"/>
            <a:ext cx="7014642" cy="5534302"/>
          </a:xfrm>
        </p:spPr>
      </p:pic>
    </p:spTree>
    <p:extLst>
      <p:ext uri="{BB962C8B-B14F-4D97-AF65-F5344CB8AC3E}">
        <p14:creationId xmlns:p14="http://schemas.microsoft.com/office/powerpoint/2010/main" val="191218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5E07-8B43-EA47-A36E-1C514E54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now it’s been merged!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ED395FA-E289-3341-9920-B5F26FAD2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809611"/>
            <a:ext cx="9906000" cy="2421466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053C05-EBB0-9845-A018-09A525D8CE97}"/>
              </a:ext>
            </a:extLst>
          </p:cNvPr>
          <p:cNvCxnSpPr>
            <a:cxnSpLocks/>
          </p:cNvCxnSpPr>
          <p:nvPr/>
        </p:nvCxnSpPr>
        <p:spPr>
          <a:xfrm>
            <a:off x="1403953" y="4550158"/>
            <a:ext cx="65607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99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517A-B772-E841-80CC-06188115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Another pull request received, but this time with a conflict!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1076EA-6885-E542-A0B4-439B8BB2D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60" y="1437365"/>
            <a:ext cx="8223304" cy="5420635"/>
          </a:xfrm>
        </p:spPr>
      </p:pic>
    </p:spTree>
    <p:extLst>
      <p:ext uri="{BB962C8B-B14F-4D97-AF65-F5344CB8AC3E}">
        <p14:creationId xmlns:p14="http://schemas.microsoft.com/office/powerpoint/2010/main" val="2184096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0FC060-7CF3-B14F-A2EB-CD1577E86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921" y="1263683"/>
            <a:ext cx="7720157" cy="559431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DE01D1-6316-6141-8BF5-58FCD84D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Another pull request received, but this time with a conflict!</a:t>
            </a:r>
          </a:p>
        </p:txBody>
      </p:sp>
    </p:spTree>
    <p:extLst>
      <p:ext uri="{BB962C8B-B14F-4D97-AF65-F5344CB8AC3E}">
        <p14:creationId xmlns:p14="http://schemas.microsoft.com/office/powerpoint/2010/main" val="205988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C8A3EB-1E20-2944-ABD8-6AC8BAE9B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800" y="1702734"/>
            <a:ext cx="7890399" cy="515526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06246C1-1DC5-2F4C-A473-5C461274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I could either tell bob to fix it…</a:t>
            </a:r>
          </a:p>
        </p:txBody>
      </p:sp>
    </p:spTree>
    <p:extLst>
      <p:ext uri="{BB962C8B-B14F-4D97-AF65-F5344CB8AC3E}">
        <p14:creationId xmlns:p14="http://schemas.microsoft.com/office/powerpoint/2010/main" val="13186592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2C8B0A-4E93-C545-934E-F7CBF9BF5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20" y="1508234"/>
            <a:ext cx="8440560" cy="534976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4D724A-34CB-0740-819A-3075EE92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And close the merge request:</a:t>
            </a:r>
          </a:p>
        </p:txBody>
      </p:sp>
    </p:spTree>
    <p:extLst>
      <p:ext uri="{BB962C8B-B14F-4D97-AF65-F5344CB8AC3E}">
        <p14:creationId xmlns:p14="http://schemas.microsoft.com/office/powerpoint/2010/main" val="320133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A369-32E9-CB47-98BC-1046A40B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Or I could try and fix the conflict myself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24D3BC-48C1-B242-BFE8-046CC66A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0" y="2249488"/>
            <a:ext cx="9845685" cy="3541712"/>
          </a:xfrm>
        </p:spPr>
      </p:pic>
    </p:spTree>
    <p:extLst>
      <p:ext uri="{BB962C8B-B14F-4D97-AF65-F5344CB8AC3E}">
        <p14:creationId xmlns:p14="http://schemas.microsoft.com/office/powerpoint/2010/main" val="3170628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429B82-5D38-354D-A31C-A1A03EA1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93673"/>
            <a:ext cx="9906000" cy="3453341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306472-0A33-E64E-A027-2F4A7472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3618072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728-7984-C64F-A92B-CE2DC7B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then approve the pull request!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60779F-5690-0F45-87F2-EA78ED7F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61961"/>
            <a:ext cx="9906000" cy="2916766"/>
          </a:xfrm>
        </p:spPr>
      </p:pic>
    </p:spTree>
    <p:extLst>
      <p:ext uri="{BB962C8B-B14F-4D97-AF65-F5344CB8AC3E}">
        <p14:creationId xmlns:p14="http://schemas.microsoft.com/office/powerpoint/2010/main" val="4126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97E1-F4DC-9948-945C-CF403AE7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So, how does it work?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4E7A23-757A-F24E-804B-F616AA59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26" y="2249487"/>
            <a:ext cx="1392966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5D69716-73C0-2043-944F-78EC547A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0" y="4179692"/>
            <a:ext cx="3494597" cy="15463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7AA8-EBDB-F045-9935-6708E5DF1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859088"/>
            <a:ext cx="6012832" cy="286696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When you initialise Git, it creates a .git folder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.git folder contains other folders and files which track the changes that are made to all the different files (objects) automatically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73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3C57-A187-AF4F-A6F4-A31B7F4D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E70E-9F77-EF49-AFD9-1FE991C8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 won’t automatically track every single time you edit a file.</a:t>
            </a:r>
          </a:p>
          <a:p>
            <a:endParaRPr lang="en-GB" dirty="0"/>
          </a:p>
          <a:p>
            <a:r>
              <a:rPr lang="en-GB" dirty="0"/>
              <a:t>First you have to “stage” the file, meaning that its current state is ready to be committed</a:t>
            </a:r>
          </a:p>
          <a:p>
            <a:endParaRPr lang="en-GB" dirty="0"/>
          </a:p>
          <a:p>
            <a:r>
              <a:rPr lang="en-GB" dirty="0"/>
              <a:t>A git commit is when you finally want git to save your changes</a:t>
            </a:r>
          </a:p>
        </p:txBody>
      </p:sp>
    </p:spTree>
    <p:extLst>
      <p:ext uri="{BB962C8B-B14F-4D97-AF65-F5344CB8AC3E}">
        <p14:creationId xmlns:p14="http://schemas.microsoft.com/office/powerpoint/2010/main" val="224659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CE975AD-07C8-6A49-B0E5-84BBBD74A038}"/>
              </a:ext>
            </a:extLst>
          </p:cNvPr>
          <p:cNvSpPr/>
          <p:nvPr/>
        </p:nvSpPr>
        <p:spPr>
          <a:xfrm>
            <a:off x="2421045" y="1710695"/>
            <a:ext cx="7346731" cy="3436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FD79E8-3313-D440-9F16-8AABCD3CEB54}"/>
              </a:ext>
            </a:extLst>
          </p:cNvPr>
          <p:cNvSpPr/>
          <p:nvPr/>
        </p:nvSpPr>
        <p:spPr>
          <a:xfrm>
            <a:off x="4519448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170D71-3504-C740-B50C-EA7B79AB6AA2}"/>
              </a:ext>
            </a:extLst>
          </p:cNvPr>
          <p:cNvSpPr/>
          <p:nvPr/>
        </p:nvSpPr>
        <p:spPr>
          <a:xfrm>
            <a:off x="3641834" y="35997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1E6F4D-5175-8442-B979-5605AC3C100F}"/>
              </a:ext>
            </a:extLst>
          </p:cNvPr>
          <p:cNvSpPr/>
          <p:nvPr/>
        </p:nvSpPr>
        <p:spPr>
          <a:xfrm>
            <a:off x="5936754" y="434077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07D83B-596B-244B-8C5C-1E8BEA309D7F}"/>
              </a:ext>
            </a:extLst>
          </p:cNvPr>
          <p:cNvSpPr/>
          <p:nvPr/>
        </p:nvSpPr>
        <p:spPr>
          <a:xfrm>
            <a:off x="6351913" y="3276600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465D0B-F929-DA4F-8314-276A13D17D21}"/>
              </a:ext>
            </a:extLst>
          </p:cNvPr>
          <p:cNvSpPr/>
          <p:nvPr/>
        </p:nvSpPr>
        <p:spPr>
          <a:xfrm>
            <a:off x="7357243" y="2564524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0555EF-750C-E247-BBEA-2819ADA6D7B8}"/>
              </a:ext>
            </a:extLst>
          </p:cNvPr>
          <p:cNvSpPr/>
          <p:nvPr/>
        </p:nvSpPr>
        <p:spPr>
          <a:xfrm>
            <a:off x="7845974" y="3447393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710668-8CE2-414A-9C1B-5FE94653237B}"/>
              </a:ext>
            </a:extLst>
          </p:cNvPr>
          <p:cNvSpPr/>
          <p:nvPr/>
        </p:nvSpPr>
        <p:spPr>
          <a:xfrm>
            <a:off x="7341480" y="4198882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F781E8-9F0B-1443-AC26-2B3FB10F334B}"/>
              </a:ext>
            </a:extLst>
          </p:cNvPr>
          <p:cNvSpPr/>
          <p:nvPr/>
        </p:nvSpPr>
        <p:spPr>
          <a:xfrm>
            <a:off x="5936753" y="2285999"/>
            <a:ext cx="315311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C513-2F92-6A4E-BD65-B99F0A1CB349}"/>
              </a:ext>
            </a:extLst>
          </p:cNvPr>
          <p:cNvSpPr txBox="1"/>
          <p:nvPr/>
        </p:nvSpPr>
        <p:spPr>
          <a:xfrm>
            <a:off x="644001" y="3091934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Staging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A125-8D0A-1443-A633-97FCE00B58DA}"/>
              </a:ext>
            </a:extLst>
          </p:cNvPr>
          <p:cNvSpPr txBox="1"/>
          <p:nvPr/>
        </p:nvSpPr>
        <p:spPr>
          <a:xfrm>
            <a:off x="644000" y="5805658"/>
            <a:ext cx="23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Files on your computer</a:t>
            </a:r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FDFE4ACB-4510-AD4A-BE81-BAC1C5A1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27" y="5374374"/>
            <a:ext cx="1168400" cy="1231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542237-086F-8F4C-8051-35A0A58F7EBC}"/>
              </a:ext>
            </a:extLst>
          </p:cNvPr>
          <p:cNvCxnSpPr/>
          <p:nvPr/>
        </p:nvCxnSpPr>
        <p:spPr>
          <a:xfrm flipV="1">
            <a:off x="5538952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A82042-599D-B64C-B59E-7A089B24BD47}"/>
              </a:ext>
            </a:extLst>
          </p:cNvPr>
          <p:cNvCxnSpPr>
            <a:cxnSpLocks/>
          </p:cNvCxnSpPr>
          <p:nvPr/>
        </p:nvCxnSpPr>
        <p:spPr>
          <a:xfrm>
            <a:off x="6351913" y="419888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7A04F5-89C7-1D48-9E05-92813B1D1EDA}"/>
              </a:ext>
            </a:extLst>
          </p:cNvPr>
          <p:cNvSpPr txBox="1"/>
          <p:nvPr/>
        </p:nvSpPr>
        <p:spPr>
          <a:xfrm>
            <a:off x="647667" y="786956"/>
            <a:ext cx="1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Commit</a:t>
            </a:r>
          </a:p>
        </p:txBody>
      </p:sp>
      <p:pic>
        <p:nvPicPr>
          <p:cNvPr id="25" name="Picture 24" descr="Icon&#10;&#10;Description automatically generated with low confidence">
            <a:extLst>
              <a:ext uri="{FF2B5EF4-FFF2-40B4-BE49-F238E27FC236}">
                <a16:creationId xmlns:a16="http://schemas.microsoft.com/office/drawing/2014/main" id="{5F0EFFAC-1941-FA49-9440-F465EC22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53" y="145467"/>
            <a:ext cx="965200" cy="1231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9BBF-F951-D340-914E-F7B0E95119E9}"/>
              </a:ext>
            </a:extLst>
          </p:cNvPr>
          <p:cNvCxnSpPr/>
          <p:nvPr/>
        </p:nvCxnSpPr>
        <p:spPr>
          <a:xfrm flipV="1">
            <a:off x="5932371" y="1389032"/>
            <a:ext cx="0" cy="117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D0A849-1E49-9848-9F2C-010B14E02C56}"/>
              </a:ext>
            </a:extLst>
          </p:cNvPr>
          <p:cNvSpPr txBox="1"/>
          <p:nvPr/>
        </p:nvSpPr>
        <p:spPr>
          <a:xfrm>
            <a:off x="3251361" y="3353572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Modified </a:t>
            </a:r>
            <a:r>
              <a:rPr lang="en-GB" sz="1000" dirty="0" err="1">
                <a:solidFill>
                  <a:schemeClr val="bg1"/>
                </a:solidFill>
              </a:rPr>
              <a:t>main.py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E6B96-F650-5D4C-ABA7-E8C5A428810D}"/>
              </a:ext>
            </a:extLst>
          </p:cNvPr>
          <p:cNvSpPr txBox="1"/>
          <p:nvPr/>
        </p:nvSpPr>
        <p:spPr>
          <a:xfrm>
            <a:off x="4087839" y="2337455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Created </a:t>
            </a:r>
            <a:r>
              <a:rPr lang="en-GB" sz="1000" dirty="0" err="1">
                <a:solidFill>
                  <a:schemeClr val="bg1"/>
                </a:solidFill>
              </a:rPr>
              <a:t>helpers.py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EBC2-9852-1E42-ADC5-A02C8563BDAA}"/>
              </a:ext>
            </a:extLst>
          </p:cNvPr>
          <p:cNvSpPr txBox="1"/>
          <p:nvPr/>
        </p:nvSpPr>
        <p:spPr>
          <a:xfrm>
            <a:off x="7016470" y="2285999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Deleted </a:t>
            </a:r>
            <a:r>
              <a:rPr lang="en-GB" sz="1000" dirty="0" err="1">
                <a:solidFill>
                  <a:schemeClr val="bg1"/>
                </a:solidFill>
              </a:rPr>
              <a:t>temp.txt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9E7606-4A0B-9B4B-AAA9-63C313F1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8" y="850255"/>
            <a:ext cx="5255172" cy="2427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90F5C7-DDE8-FA4C-8221-786C4D34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85" y="5468897"/>
            <a:ext cx="3277539" cy="354083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DE32AF1-3D8E-8241-99A3-7907FFF5E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799" y="3241346"/>
            <a:ext cx="2143201" cy="375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13BB9C-8B7C-B646-BE98-D440C4143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285" y="6174990"/>
            <a:ext cx="3282798" cy="3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58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558</TotalTime>
  <Words>1082</Words>
  <Application>Microsoft Macintosh PowerPoint</Application>
  <PresentationFormat>Widescreen</PresentationFormat>
  <Paragraphs>142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Tw Cen MT</vt:lpstr>
      <vt:lpstr>Circuit</vt:lpstr>
      <vt:lpstr>GIT</vt:lpstr>
      <vt:lpstr>What is version control?</vt:lpstr>
      <vt:lpstr>What is version control?</vt:lpstr>
      <vt:lpstr>Examples of Version control systems</vt:lpstr>
      <vt:lpstr>History of git </vt:lpstr>
      <vt:lpstr>The advantages </vt:lpstr>
      <vt:lpstr>So, how does it work?</vt:lpstr>
      <vt:lpstr>Git commit</vt:lpstr>
      <vt:lpstr>PowerPoint Presentation</vt:lpstr>
      <vt:lpstr>Commits can go back years!</vt:lpstr>
      <vt:lpstr>Showing the difference between commits:</vt:lpstr>
      <vt:lpstr>Task:  add git to one of your projects </vt:lpstr>
      <vt:lpstr>In your repl.it project…: </vt:lpstr>
      <vt:lpstr>It should change to a shell</vt:lpstr>
      <vt:lpstr>Type “git init” and hit enter</vt:lpstr>
      <vt:lpstr>Type “git status” and hit enter</vt:lpstr>
      <vt:lpstr>Add the files you want to track with:  “git add x” where x is the filename</vt:lpstr>
      <vt:lpstr>Or “git add .” to add all the files at once</vt:lpstr>
      <vt:lpstr>PowerPoint Presentation</vt:lpstr>
      <vt:lpstr>Now it’s time for our first commit! Type ”git commit –m “Initial commit”</vt:lpstr>
      <vt:lpstr>Add your email address and username as per the instructions:</vt:lpstr>
      <vt:lpstr>Now it’s time for our first commit!  (attempt 2)</vt:lpstr>
      <vt:lpstr>Now let’s modify our code again…</vt:lpstr>
      <vt:lpstr>And see what git is doing:</vt:lpstr>
      <vt:lpstr>Let’s try and commit…</vt:lpstr>
      <vt:lpstr>PowerPoint Presentation</vt:lpstr>
      <vt:lpstr>You always need to stage the changes first</vt:lpstr>
      <vt:lpstr>These characters here are your unique commit hash:</vt:lpstr>
      <vt:lpstr>You can view commit history and the commit hashes with “git log”:</vt:lpstr>
      <vt:lpstr>And you can undo a commit with  “git revert [hash]”:</vt:lpstr>
      <vt:lpstr>Git remote servers</vt:lpstr>
      <vt:lpstr>PowerPoint Presentation</vt:lpstr>
      <vt:lpstr>PowerPoint Presentation</vt:lpstr>
      <vt:lpstr>PowerPoint Presentation</vt:lpstr>
      <vt:lpstr>Task:  create a github account and push your commit to github!</vt:lpstr>
      <vt:lpstr>Go to https://github.com </vt:lpstr>
      <vt:lpstr>And create your account!</vt:lpstr>
      <vt:lpstr>Hit + in the top right corner to  create a new repository (place to put your git)</vt:lpstr>
      <vt:lpstr>Fill out the details and hit “create repository”:</vt:lpstr>
      <vt:lpstr>Now we need to tell our command line where this new repository is:</vt:lpstr>
      <vt:lpstr>”Git remote add” connects our git to the remote server</vt:lpstr>
      <vt:lpstr>”git branch –m main” you don’t need to worry about for now (renames ”master” to match what github expects)</vt:lpstr>
      <vt:lpstr>”git push –u origin main” pushes our git to github (it will ask you to log in)</vt:lpstr>
      <vt:lpstr>And now to put this on another machine, all we need to do is type  “git clone https://github.com...”</vt:lpstr>
      <vt:lpstr>And now to put this on another machine, all we need to do is type  “git clone https://github.com...” into the shell</vt:lpstr>
      <vt:lpstr>PowerPoint Presentation</vt:lpstr>
      <vt:lpstr>Final Task:  download this presentation with “git clone https://github.com/Mark-Turner0/git-presentation.git”</vt:lpstr>
      <vt:lpstr>But there’s so much more you can do with git!</vt:lpstr>
      <vt:lpstr>Merging</vt:lpstr>
      <vt:lpstr>Alice</vt:lpstr>
      <vt:lpstr>PowerPoint Presentation</vt:lpstr>
      <vt:lpstr>This is not good!</vt:lpstr>
      <vt:lpstr>branches</vt:lpstr>
      <vt:lpstr>branches</vt:lpstr>
      <vt:lpstr>Pull requests (PRs)</vt:lpstr>
      <vt:lpstr>Pull requests (PRs)</vt:lpstr>
      <vt:lpstr>Writing a pull request:</vt:lpstr>
      <vt:lpstr>Now I have received it:</vt:lpstr>
      <vt:lpstr>I can review the changes</vt:lpstr>
      <vt:lpstr>Comment on the changes:</vt:lpstr>
      <vt:lpstr>And approve the pull request</vt:lpstr>
      <vt:lpstr>And now it’s been merged!</vt:lpstr>
      <vt:lpstr>Another pull request received, but this time with a conflict!</vt:lpstr>
      <vt:lpstr>Another pull request received, but this time with a conflict!</vt:lpstr>
      <vt:lpstr>I could either tell bob to fix it…</vt:lpstr>
      <vt:lpstr>And close the merge request:</vt:lpstr>
      <vt:lpstr>Or I could try and fix the conflict myself</vt:lpstr>
      <vt:lpstr>Done!</vt:lpstr>
      <vt:lpstr>And then approve the pull request!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17004180</dc:creator>
  <cp:lastModifiedBy>17004180</cp:lastModifiedBy>
  <cp:revision>32</cp:revision>
  <dcterms:created xsi:type="dcterms:W3CDTF">2021-06-16T15:37:13Z</dcterms:created>
  <dcterms:modified xsi:type="dcterms:W3CDTF">2021-06-17T00:56:13Z</dcterms:modified>
</cp:coreProperties>
</file>